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3"/>
  </p:notesMasterIdLst>
  <p:sldIdLst>
    <p:sldId id="387" r:id="rId2"/>
    <p:sldId id="393" r:id="rId3"/>
    <p:sldId id="395" r:id="rId4"/>
    <p:sldId id="396" r:id="rId5"/>
    <p:sldId id="391" r:id="rId6"/>
    <p:sldId id="380" r:id="rId7"/>
    <p:sldId id="394" r:id="rId8"/>
    <p:sldId id="382" r:id="rId9"/>
    <p:sldId id="383" r:id="rId10"/>
    <p:sldId id="384" r:id="rId11"/>
    <p:sldId id="3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56272" autoAdjust="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9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5F18F-4EF1-4A98-BA57-03BA8264923B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72C56-F485-4E05-95D1-6E2CBFA11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1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4313-3173-4A73-BA4B-EA6169C573E5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05/04/2018                      @ H K Gupta CGM HRTC                   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4E63D-DF62-4A26-9734-A762EFF3A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D795-189E-4E17-9533-23624B6AC9F9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05/04/2018                      @ H K Gupta CGM HRTC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4E63D-DF62-4A26-9734-A762EFF3A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9243-6D15-4C49-B2F8-FED23FBDD570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05/04/2018                      @ H K Gupta CGM HRTC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4E63D-DF62-4A26-9734-A762EFF3A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08D5-4877-4FFF-85CD-B3E99206A7E0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05/04/2018                      @ H K Gupta CGM HRTC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4E63D-DF62-4A26-9734-A762EFF3A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85B4-5819-4938-9829-59D66998A06F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05/04/2018                      @ H K Gupta CGM HRTC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4E63D-DF62-4A26-9734-A762EFF3A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58B34-1378-4B6F-AAAC-9304FD4B3921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05/04/2018                      @ H K Gupta CGM HRTC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4E63D-DF62-4A26-9734-A762EFF3A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B7E7-D466-4407-A034-F176B170B09D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05/04/2018                      @ H K Gupta CGM HRTC               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4E63D-DF62-4A26-9734-A762EFF3A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E563-29BC-47A2-8E49-70A022D8C96F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05/04/2018                      @ H K Gupta CGM HRTC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4E63D-DF62-4A26-9734-A762EFF3A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3693-82AF-42EF-8F1B-43830B06ACA5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05/04/2018                      @ H K Gupta CGM HRTC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4E63D-DF62-4A26-9734-A762EFF3A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B5E8-3D5E-4CE3-B354-0F7848732771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05/04/2018                      @ H K Gupta CGM HRTC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4E63D-DF62-4A26-9734-A762EFF3A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A9EB-4AB7-45FC-A365-4EFE323F4C28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05/04/2018                      @ H K Gupta CGM HRTC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84E63D-DF62-4A26-9734-A762EFF3AB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AA0A7D-4090-4926-A5A0-61CFBB19F113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pt-BR" smtClean="0"/>
              <a:t>05/04/2018                      @ H K Gupta CGM HRTC                   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84E63D-DF62-4A26-9734-A762EFF3ABE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cgmhrtc@gmail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04088"/>
            <a:ext cx="8610600" cy="667512"/>
          </a:xfrm>
        </p:spPr>
        <p:txBody>
          <a:bodyPr>
            <a:normAutofit/>
          </a:bodyPr>
          <a:lstStyle/>
          <a:p>
            <a:r>
              <a:rPr lang="en-US" sz="3600" dirty="0"/>
              <a:t>Business Model &amp; Financing </a:t>
            </a:r>
            <a:r>
              <a:rPr lang="en-US" sz="3600" dirty="0" smtClean="0"/>
              <a:t>   E- </a:t>
            </a:r>
            <a:r>
              <a:rPr lang="en-US" sz="3600" dirty="0"/>
              <a:t>Bus Mobility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19200" y="6328446"/>
            <a:ext cx="6324600" cy="365125"/>
          </a:xfrm>
        </p:spPr>
        <p:txBody>
          <a:bodyPr/>
          <a:lstStyle/>
          <a:p>
            <a:r>
              <a:rPr lang="pt-BR" dirty="0" smtClean="0"/>
              <a:t>30/10/2019                     @ H K Gupta CGM HRTC   </a:t>
            </a:r>
            <a:r>
              <a:rPr lang="pt-BR" dirty="0" smtClean="0">
                <a:solidFill>
                  <a:schemeClr val="tx1"/>
                </a:solidFill>
                <a:hlinkClick r:id="rId2"/>
              </a:rPr>
              <a:t>cgmhrtc@gmail.com</a:t>
            </a:r>
            <a:r>
              <a:rPr lang="pt-BR" dirty="0" smtClean="0"/>
              <a:t>    9418000532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4E63D-DF62-4A26-9734-A762EFF3ABE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Content Placeholder 5" descr="D:\EV Related\HRTC\From HRTC\9 Meter Bus Himachal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03351"/>
            <a:ext cx="7315200" cy="2757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796143" y="4192432"/>
            <a:ext cx="5429250" cy="12177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15" b="1" i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Workshop on</a:t>
            </a:r>
          </a:p>
          <a:p>
            <a:pPr marL="0" indent="0">
              <a:buNone/>
            </a:pPr>
            <a:r>
              <a:rPr lang="en-US" sz="1715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Electrification of Public Transport</a:t>
            </a:r>
          </a:p>
          <a:p>
            <a:pPr marL="0" indent="0">
              <a:buNone/>
            </a:pPr>
            <a:r>
              <a:rPr lang="en-US" sz="1715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Guwahati</a:t>
            </a:r>
          </a:p>
          <a:p>
            <a:pPr marL="0" indent="0">
              <a:buNone/>
            </a:pPr>
            <a:endParaRPr lang="en-US" sz="1715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2714" y="5143500"/>
            <a:ext cx="4694465" cy="817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15" b="1" dirty="0" err="1">
                <a:solidFill>
                  <a:prstClr val="black"/>
                </a:solidFill>
              </a:rPr>
              <a:t>Hemender</a:t>
            </a:r>
            <a:r>
              <a:rPr lang="en-US" sz="1715" b="1" dirty="0">
                <a:solidFill>
                  <a:prstClr val="black"/>
                </a:solidFill>
              </a:rPr>
              <a:t> Kumar Gupta</a:t>
            </a:r>
          </a:p>
          <a:p>
            <a:pPr algn="ctr"/>
            <a:r>
              <a:rPr lang="en-US" sz="1500" dirty="0">
                <a:solidFill>
                  <a:prstClr val="black"/>
                </a:solidFill>
              </a:rPr>
              <a:t>Chief General Manager</a:t>
            </a:r>
          </a:p>
          <a:p>
            <a:pPr algn="ctr"/>
            <a:r>
              <a:rPr lang="en-US" sz="1500" dirty="0">
                <a:solidFill>
                  <a:prstClr val="black"/>
                </a:solidFill>
              </a:rPr>
              <a:t>Himachal Road Transport Corporation</a:t>
            </a:r>
          </a:p>
        </p:txBody>
      </p:sp>
    </p:spTree>
    <p:extLst>
      <p:ext uri="{BB962C8B-B14F-4D97-AF65-F5344CB8AC3E}">
        <p14:creationId xmlns:p14="http://schemas.microsoft.com/office/powerpoint/2010/main" val="34822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50 electric buses are operating in and around Shimla since March 2019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3010/2019                     @ H K Gupta CGM HRTC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4E63D-DF62-4A26-9734-A762EFF3ABE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Content Placeholder 5" descr="D:\EV Related\HRTC\From HRTC\9 Meter Bus Himachal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381999" cy="5257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3D66-ED45-4EEC-BBCF-1444EDD6B37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16603" y="1371600"/>
            <a:ext cx="8446804" cy="4572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IN" sz="4200" dirty="0" smtClean="0">
                <a:solidFill>
                  <a:srgbClr val="FFC000"/>
                </a:solidFill>
              </a:rPr>
              <a:t>QUESTIONS </a:t>
            </a:r>
          </a:p>
          <a:p>
            <a:pPr marL="0" indent="0" algn="ctr">
              <a:buNone/>
            </a:pPr>
            <a:r>
              <a:rPr lang="en-IN" sz="4200" dirty="0" smtClean="0">
                <a:solidFill>
                  <a:srgbClr val="FFC000"/>
                </a:solidFill>
              </a:rPr>
              <a:t>&amp;</a:t>
            </a:r>
          </a:p>
          <a:p>
            <a:pPr marL="0" indent="0" algn="ctr">
              <a:buNone/>
            </a:pPr>
            <a:r>
              <a:rPr lang="en-IN" sz="4200" dirty="0" smtClean="0">
                <a:solidFill>
                  <a:srgbClr val="FFC000"/>
                </a:solidFill>
              </a:rPr>
              <a:t>ANSWERS</a:t>
            </a:r>
          </a:p>
          <a:p>
            <a:pPr marL="0" indent="0" algn="ctr">
              <a:buNone/>
            </a:pPr>
            <a:endParaRPr lang="en-IN" sz="7200" dirty="0" smtClean="0"/>
          </a:p>
          <a:p>
            <a:pPr marL="0" indent="0" algn="ctr">
              <a:buNone/>
            </a:pPr>
            <a:r>
              <a:rPr lang="en-IN" sz="7200" dirty="0" smtClean="0">
                <a:solidFill>
                  <a:srgbClr val="92D050"/>
                </a:solidFill>
              </a:rPr>
              <a:t>Thank You</a:t>
            </a:r>
            <a:endParaRPr lang="en-IN" sz="7200" dirty="0">
              <a:solidFill>
                <a:srgbClr val="92D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   Himachal Road Transport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500" y="2144661"/>
            <a:ext cx="8382000" cy="522339"/>
          </a:xfrm>
          <a:prstGeom prst="rect">
            <a:avLst/>
          </a:prstGeom>
        </p:spPr>
        <p:txBody>
          <a:bodyPr lIns="57140" tIns="28570" rIns="57140" bIns="28570"/>
          <a:lstStyle/>
          <a:p>
            <a:pPr algn="ctr" defTabSz="752924">
              <a:spcBef>
                <a:spcPct val="0"/>
              </a:spcBef>
              <a:defRPr/>
            </a:pPr>
            <a:endParaRPr lang="en-US" sz="3625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0500" y="1049791"/>
            <a:ext cx="8763000" cy="5306559"/>
          </a:xfrm>
          <a:prstGeom prst="rect">
            <a:avLst/>
          </a:prstGeom>
        </p:spPr>
        <p:txBody>
          <a:bodyPr lIns="57140" tIns="28570" rIns="57140" bIns="28570">
            <a:noAutofit/>
          </a:bodyPr>
          <a:lstStyle/>
          <a:p>
            <a:pPr marL="321413" indent="-321413" algn="just" defTabSz="752924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IN" sz="1750" dirty="0">
                <a:latin typeface="Raleway" panose="020B0503030101060003" pitchFamily="34" charset="0"/>
              </a:rPr>
              <a:t>FAME I : </a:t>
            </a:r>
            <a:r>
              <a:rPr lang="en-IN" sz="1750" dirty="0" err="1">
                <a:latin typeface="Raleway" panose="020B0503030101060003" pitchFamily="34" charset="0"/>
              </a:rPr>
              <a:t>Capex</a:t>
            </a:r>
            <a:r>
              <a:rPr lang="en-IN" sz="1750" dirty="0">
                <a:latin typeface="Raleway" panose="020B0503030101060003" pitchFamily="34" charset="0"/>
              </a:rPr>
              <a:t> based Subsidy </a:t>
            </a:r>
          </a:p>
          <a:p>
            <a:pPr marL="321413" indent="-321413" algn="just" defTabSz="752924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IN" sz="1750" dirty="0">
                <a:latin typeface="Raleway" panose="020B0503030101060003" pitchFamily="34" charset="0"/>
              </a:rPr>
              <a:t>Chief Ministers Bus Scheme in Gujarat : Operations based subsidy </a:t>
            </a:r>
          </a:p>
          <a:p>
            <a:pPr marL="321413" indent="-321413" algn="just" defTabSz="752924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IN" sz="1750" dirty="0">
                <a:latin typeface="Raleway" panose="020B0503030101060003" pitchFamily="34" charset="0"/>
              </a:rPr>
              <a:t>FAME II : Need to fund 7000 buses (Around 10,000 </a:t>
            </a:r>
            <a:r>
              <a:rPr lang="en-IN" sz="1750" dirty="0" smtClean="0">
                <a:latin typeface="Raleway" panose="020B0503030101060003" pitchFamily="34" charset="0"/>
              </a:rPr>
              <a:t>crore)</a:t>
            </a:r>
            <a:endParaRPr lang="en-IN" sz="1750" dirty="0">
              <a:latin typeface="Raleway" panose="020B0503030101060003" pitchFamily="34" charset="0"/>
            </a:endParaRPr>
          </a:p>
          <a:p>
            <a:pPr marL="721393" lvl="1" indent="-321413" algn="just" defTabSz="752924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N" sz="1750" dirty="0" err="1">
                <a:latin typeface="Raleway" panose="020B0503030101060003" pitchFamily="34" charset="0"/>
              </a:rPr>
              <a:t>Capex</a:t>
            </a:r>
            <a:r>
              <a:rPr lang="en-IN" sz="1750" dirty="0">
                <a:latin typeface="Raleway" panose="020B0503030101060003" pitchFamily="34" charset="0"/>
              </a:rPr>
              <a:t> based subsidy, GCC mandatory </a:t>
            </a:r>
          </a:p>
          <a:p>
            <a:pPr marL="721393" lvl="1" indent="-321413" algn="just" defTabSz="752924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N" sz="1750" dirty="0">
                <a:latin typeface="Raleway" panose="020B0503030101060003" pitchFamily="34" charset="0"/>
              </a:rPr>
              <a:t>Model Concession Agreement by </a:t>
            </a:r>
            <a:r>
              <a:rPr lang="en-IN" sz="1750" dirty="0" err="1">
                <a:latin typeface="Raleway" panose="020B0503030101060003" pitchFamily="34" charset="0"/>
              </a:rPr>
              <a:t>Niti</a:t>
            </a:r>
            <a:r>
              <a:rPr lang="en-IN" sz="1750" dirty="0">
                <a:latin typeface="Raleway" panose="020B0503030101060003" pitchFamily="34" charset="0"/>
              </a:rPr>
              <a:t> </a:t>
            </a:r>
            <a:r>
              <a:rPr lang="en-IN" sz="1750" dirty="0" err="1">
                <a:latin typeface="Raleway" panose="020B0503030101060003" pitchFamily="34" charset="0"/>
              </a:rPr>
              <a:t>Ayog</a:t>
            </a:r>
            <a:r>
              <a:rPr lang="en-IN" sz="1750" dirty="0">
                <a:latin typeface="Raleway" panose="020B0503030101060003" pitchFamily="34" charset="0"/>
              </a:rPr>
              <a:t> </a:t>
            </a:r>
          </a:p>
          <a:p>
            <a:pPr marL="721393" lvl="1" indent="-321413" algn="just" defTabSz="752924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N" sz="1750" dirty="0" smtClean="0">
                <a:latin typeface="Raleway" panose="020B0503030101060003" pitchFamily="34" charset="0"/>
              </a:rPr>
              <a:t>Tender document available on </a:t>
            </a:r>
            <a:r>
              <a:rPr lang="en-IN" sz="1750" dirty="0" err="1" smtClean="0">
                <a:latin typeface="Raleway" panose="020B0503030101060003" pitchFamily="34" charset="0"/>
              </a:rPr>
              <a:t>GeM</a:t>
            </a:r>
            <a:endParaRPr lang="en-IN" sz="1750" dirty="0" smtClean="0">
              <a:latin typeface="Raleway" panose="020B0503030101060003" pitchFamily="34" charset="0"/>
            </a:endParaRPr>
          </a:p>
          <a:p>
            <a:pPr marL="721393" lvl="1" indent="-321413" algn="just" defTabSz="752924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IN" sz="1750" dirty="0" smtClean="0">
              <a:latin typeface="Raleway" panose="020B0503030101060003" pitchFamily="34" charset="0"/>
            </a:endParaRPr>
          </a:p>
          <a:p>
            <a:pPr marL="399980" lvl="1" algn="just" defTabSz="752924">
              <a:lnSpc>
                <a:spcPct val="150000"/>
              </a:lnSpc>
              <a:spcBef>
                <a:spcPct val="20000"/>
              </a:spcBef>
              <a:defRPr/>
            </a:pPr>
            <a:r>
              <a:rPr lang="en-IN" sz="1750" dirty="0" smtClean="0">
                <a:latin typeface="Raleway" panose="020B0503030101060003" pitchFamily="34" charset="0"/>
              </a:rPr>
              <a:t>MAIN CAUSE OF CONCERN IS VERY HIGH COST OF EVs MAKING ALL BUSINESS MODEL FOR PROCUREMENT FINANCIAL UNSUSTAINABLE AND HENCE SUBSIDY DRIVEN .</a:t>
            </a:r>
          </a:p>
          <a:p>
            <a:pPr marL="399980" lvl="1" algn="just" defTabSz="752924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b="1" dirty="0"/>
              <a:t>What next, beyond subsidies?</a:t>
            </a:r>
            <a:endParaRPr lang="en-IN" sz="3200" dirty="0">
              <a:latin typeface="Raleway" panose="020B0503030101060003" pitchFamily="34" charset="0"/>
            </a:endParaRPr>
          </a:p>
          <a:p>
            <a:pPr algn="just" defTabSz="752924">
              <a:lnSpc>
                <a:spcPct val="150000"/>
              </a:lnSpc>
              <a:spcBef>
                <a:spcPct val="20000"/>
              </a:spcBef>
              <a:defRPr/>
            </a:pPr>
            <a:endParaRPr lang="en-IN" sz="1750" dirty="0">
              <a:latin typeface="Raleway" panose="020B05030301010600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95400" y="428625"/>
            <a:ext cx="5610225" cy="502023"/>
            <a:chOff x="0" y="213360"/>
            <a:chExt cx="15544800" cy="853440"/>
          </a:xfrm>
        </p:grpSpPr>
        <p:sp>
          <p:nvSpPr>
            <p:cNvPr id="5" name="Rectangle 4"/>
            <p:cNvSpPr/>
            <p:nvPr/>
          </p:nvSpPr>
          <p:spPr>
            <a:xfrm>
              <a:off x="0" y="213360"/>
              <a:ext cx="15544800" cy="85344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63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2288" y="292293"/>
              <a:ext cx="13630912" cy="74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52924">
                <a:spcBef>
                  <a:spcPct val="0"/>
                </a:spcBef>
                <a:defRPr/>
              </a:pPr>
              <a:r>
                <a:rPr lang="en-US" sz="2250" b="1" dirty="0">
                  <a:latin typeface="Arial Narrow" pitchFamily="34" charset="0"/>
                </a:rPr>
                <a:t>Financing Electric Buses </a:t>
              </a:r>
              <a:endParaRPr lang="en-US" sz="2250" b="1" dirty="0">
                <a:latin typeface="Arial Narrow" pitchFamily="34" charset="0"/>
              </a:endParaRPr>
            </a:p>
          </p:txBody>
        </p:sp>
      </p:grpSp>
      <p:sp>
        <p:nvSpPr>
          <p:cNvPr id="7" name="AutoShape 4" descr="Image result for electric vehicle policy"/>
          <p:cNvSpPr>
            <a:spLocks noChangeAspect="1" noChangeArrowheads="1"/>
          </p:cNvSpPr>
          <p:nvPr/>
        </p:nvSpPr>
        <p:spPr bwMode="auto">
          <a:xfrm>
            <a:off x="97234" y="338336"/>
            <a:ext cx="190500" cy="1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r>
              <a:rPr lang="pt-BR" dirty="0" smtClean="0"/>
              <a:t>30/10/2019                      @ H K Gupta CGM HRTC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30</a:t>
            </a:r>
            <a:r>
              <a:rPr lang="pt-BR" dirty="0" smtClean="0"/>
              <a:t>/10/2019                    @ H K Gupta CGM HRTC                 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4E63D-DF62-4A26-9734-A762EFF3ABE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2" descr="Image result for price of lithium ion battery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9000"/>
                    </a14:imgEffect>
                    <a14:imgEffect>
                      <a14:brightnessContrast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56"/>
          <a:stretch/>
        </p:blipFill>
        <p:spPr bwMode="auto">
          <a:xfrm>
            <a:off x="119187" y="2895600"/>
            <a:ext cx="8415213" cy="34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217905"/>
              </p:ext>
            </p:extLst>
          </p:nvPr>
        </p:nvGraphicFramePr>
        <p:xfrm>
          <a:off x="762001" y="990599"/>
          <a:ext cx="4648199" cy="15398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2049"/>
                <a:gridCol w="1077028"/>
                <a:gridCol w="773227"/>
                <a:gridCol w="786520"/>
                <a:gridCol w="1289375"/>
              </a:tblGrid>
              <a:tr h="46417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Vehicle</a:t>
                      </a:r>
                      <a:endParaRPr lang="en-US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Fuel</a:t>
                      </a:r>
                      <a:r>
                        <a:rPr lang="en-US" sz="1100" baseline="0" dirty="0" smtClean="0"/>
                        <a:t> Econ.</a:t>
                      </a:r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(Km/Kwh)</a:t>
                      </a:r>
                      <a:endParaRPr lang="en-US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Range</a:t>
                      </a:r>
                    </a:p>
                    <a:p>
                      <a:pPr algn="ctr"/>
                      <a:r>
                        <a:rPr lang="en-US" sz="1100" dirty="0" smtClean="0"/>
                        <a:t>(km)</a:t>
                      </a:r>
                      <a:endParaRPr lang="en-US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Battery </a:t>
                      </a:r>
                    </a:p>
                    <a:p>
                      <a:pPr algn="ctr"/>
                      <a:r>
                        <a:rPr lang="en-US" sz="1100" dirty="0" smtClean="0"/>
                        <a:t>(KWh)</a:t>
                      </a:r>
                      <a:endParaRPr lang="en-US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Battery Cost (</a:t>
                      </a:r>
                      <a:r>
                        <a:rPr lang="en-US" sz="1100" dirty="0" err="1" smtClean="0"/>
                        <a:t>Rs</a:t>
                      </a:r>
                      <a:r>
                        <a:rPr lang="en-US" sz="1100" dirty="0" smtClean="0"/>
                        <a:t>. lakh)</a:t>
                      </a:r>
                      <a:endParaRPr lang="en-US" sz="1100" dirty="0"/>
                    </a:p>
                  </a:txBody>
                  <a:tcPr marL="57150" marR="57150" marT="28575" marB="28575"/>
                </a:tc>
              </a:tr>
              <a:tr h="26892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2W</a:t>
                      </a:r>
                      <a:endParaRPr lang="en-US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20-24</a:t>
                      </a:r>
                      <a:endParaRPr lang="en-US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80</a:t>
                      </a:r>
                      <a:endParaRPr lang="en-US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0.72</a:t>
                      </a:r>
                      <a:endParaRPr lang="en-US" sz="1100" dirty="0"/>
                    </a:p>
                  </a:txBody>
                  <a:tcPr marL="57150" marR="57150" marT="28575" marB="28575"/>
                </a:tc>
              </a:tr>
              <a:tr h="26892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3W</a:t>
                      </a:r>
                      <a:endParaRPr lang="en-US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16-18</a:t>
                      </a:r>
                      <a:endParaRPr lang="en-US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70</a:t>
                      </a:r>
                      <a:endParaRPr lang="en-US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0.72</a:t>
                      </a:r>
                      <a:endParaRPr lang="en-US" sz="1100" dirty="0"/>
                    </a:p>
                  </a:txBody>
                  <a:tcPr marL="57150" marR="57150" marT="28575" marB="28575"/>
                </a:tc>
              </a:tr>
              <a:tr h="26892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Car </a:t>
                      </a:r>
                      <a:endParaRPr lang="en-US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4-5</a:t>
                      </a:r>
                      <a:endParaRPr lang="en-US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150</a:t>
                      </a:r>
                      <a:endParaRPr lang="en-US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36</a:t>
                      </a:r>
                      <a:endParaRPr lang="en-US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6.50</a:t>
                      </a:r>
                      <a:endParaRPr lang="en-US" sz="1100" dirty="0"/>
                    </a:p>
                  </a:txBody>
                  <a:tcPr marL="57150" marR="57150" marT="28575" marB="28575"/>
                </a:tc>
              </a:tr>
              <a:tr h="26892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Bus </a:t>
                      </a:r>
                      <a:endParaRPr lang="en-US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0.6</a:t>
                      </a:r>
                      <a:r>
                        <a:rPr lang="en-US" sz="1100" baseline="0" dirty="0" smtClean="0"/>
                        <a:t> - 1</a:t>
                      </a:r>
                      <a:endParaRPr lang="en-US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200</a:t>
                      </a:r>
                      <a:endParaRPr lang="en-US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250</a:t>
                      </a:r>
                      <a:endParaRPr lang="en-US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45.00</a:t>
                      </a:r>
                      <a:endParaRPr lang="en-US" sz="1100" dirty="0"/>
                    </a:p>
                  </a:txBody>
                  <a:tcPr marL="57150" marR="57150" marT="28575" marB="28575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019800" y="1752601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landed fitted costs in India around USD 250/ </a:t>
            </a:r>
            <a:r>
              <a:rPr lang="en-US" b="1" dirty="0" smtClean="0"/>
              <a:t>Kwh.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7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30/10/2019                      @ H K Gupta CGM HRTC                 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4E63D-DF62-4A26-9734-A762EFF3ABE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36174"/>
            <a:ext cx="8839200" cy="487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9980" lvl="1" algn="just" defTabSz="752924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dirty="0"/>
              <a:t>The actual costs for cells are subject to much debate and speculation as most EV manufacturers refuse to discuss this topic in detail. </a:t>
            </a:r>
            <a:endParaRPr lang="en-US" sz="2800" dirty="0" smtClean="0"/>
          </a:p>
          <a:p>
            <a:pPr marL="399980" lvl="1" algn="just" defTabSz="752924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400" dirty="0" smtClean="0"/>
              <a:t>However</a:t>
            </a:r>
            <a:r>
              <a:rPr lang="en-US" sz="2400" dirty="0"/>
              <a:t>, in October 2015, car maker </a:t>
            </a:r>
            <a:r>
              <a:rPr lang="en-US" sz="2400" u="sng" dirty="0">
                <a:solidFill>
                  <a:srgbClr val="0070C0"/>
                </a:solidFill>
              </a:rPr>
              <a:t>GM revealed at their annual Global Business Conference that they expected a price of US$145 per-kilowatt-hour for Li-ion cells entering 2016, substantially lower than other analyst's cost estimates. GM also expects a cost of US$100 per kwh by the end of 2021</a:t>
            </a:r>
            <a:endParaRPr lang="en-US" sz="24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41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558" y="152400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/>
              <a:t>Less understanding of EV </a:t>
            </a:r>
            <a:r>
              <a:rPr lang="en-US" sz="4000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89550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/>
              <a:t>Inadequate knowledge, information, experience about electric bus technology, operations, management is pushing prices higher </a:t>
            </a:r>
            <a:r>
              <a:rPr lang="en-US" sz="3400" dirty="0" smtClean="0"/>
              <a:t>.</a:t>
            </a:r>
          </a:p>
          <a:p>
            <a:r>
              <a:rPr lang="en-US" sz="3100" dirty="0" smtClean="0"/>
              <a:t>Drive </a:t>
            </a:r>
            <a:r>
              <a:rPr lang="en-US" sz="3100" dirty="0"/>
              <a:t>range issue and charging </a:t>
            </a:r>
            <a:r>
              <a:rPr lang="en-US" sz="3100" dirty="0" smtClean="0"/>
              <a:t>time is constant cause of concern.</a:t>
            </a:r>
          </a:p>
          <a:p>
            <a:pPr lvl="0"/>
            <a:r>
              <a:rPr lang="en-US" sz="3100" dirty="0"/>
              <a:t>Absence of Charging Infrastructure -</a:t>
            </a:r>
            <a:r>
              <a:rPr lang="en-US" sz="3100" dirty="0">
                <a:solidFill>
                  <a:srgbClr val="FF0000"/>
                </a:solidFill>
                <a:cs typeface="Arial" pitchFamily="34" charset="0"/>
              </a:rPr>
              <a:t>Cost and time consumed for creating charging infrastructure is very high </a:t>
            </a:r>
            <a:r>
              <a:rPr lang="en-US" sz="3100" dirty="0" smtClean="0">
                <a:solidFill>
                  <a:srgbClr val="FF0000"/>
                </a:solidFill>
                <a:cs typeface="Arial" pitchFamily="34" charset="0"/>
              </a:rPr>
              <a:t>.</a:t>
            </a:r>
            <a:endParaRPr lang="en-US" sz="3100" dirty="0"/>
          </a:p>
          <a:p>
            <a:r>
              <a:rPr lang="en-US" sz="3100" dirty="0"/>
              <a:t>High Battery cost is stated to be main reason of higher prices (?) , Further Non discloser of cost of various components i.e. Motor and other Electronic controls </a:t>
            </a:r>
            <a:r>
              <a:rPr lang="en-US" sz="3100" dirty="0" smtClean="0"/>
              <a:t>.</a:t>
            </a:r>
          </a:p>
          <a:p>
            <a:r>
              <a:rPr lang="en-US" sz="3100" dirty="0" smtClean="0"/>
              <a:t>FAME I and II makes </a:t>
            </a:r>
            <a:r>
              <a:rPr lang="en-US" sz="3100" dirty="0"/>
              <a:t>a good beginning in terms of in introducing electric buses in </a:t>
            </a:r>
            <a:r>
              <a:rPr lang="en-US" sz="3100" dirty="0" smtClean="0"/>
              <a:t>India however Very high </a:t>
            </a:r>
            <a:r>
              <a:rPr lang="en-US" sz="3100" dirty="0"/>
              <a:t>pricing of EV </a:t>
            </a:r>
            <a:r>
              <a:rPr lang="en-US" sz="3100" dirty="0" smtClean="0"/>
              <a:t>buses is making all business models (</a:t>
            </a:r>
            <a:r>
              <a:rPr lang="en-US" sz="3100" dirty="0" err="1" smtClean="0"/>
              <a:t>Capex</a:t>
            </a:r>
            <a:r>
              <a:rPr lang="en-US" sz="3100" dirty="0" smtClean="0"/>
              <a:t>/</a:t>
            </a:r>
            <a:r>
              <a:rPr lang="en-US" sz="3100" dirty="0" err="1" smtClean="0"/>
              <a:t>Opex</a:t>
            </a:r>
            <a:r>
              <a:rPr lang="en-US" sz="3100" dirty="0" smtClean="0"/>
              <a:t>) dependent on subsidies and thus </a:t>
            </a:r>
            <a:r>
              <a:rPr lang="en-US" sz="3100" dirty="0"/>
              <a:t>scaling up in terms of number of cities and bus fleet in each city </a:t>
            </a:r>
            <a:r>
              <a:rPr lang="en-US" sz="3100" dirty="0" smtClean="0"/>
              <a:t>is on very slow pace.</a:t>
            </a:r>
            <a:r>
              <a:rPr lang="en-US" sz="3100" dirty="0"/>
              <a:t> </a:t>
            </a:r>
            <a:endParaRPr lang="en-US" sz="3100" dirty="0" smtClean="0"/>
          </a:p>
          <a:p>
            <a:r>
              <a:rPr lang="en-US" sz="3800" dirty="0" smtClean="0"/>
              <a:t>Thus UBS </a:t>
            </a:r>
            <a:r>
              <a:rPr lang="en-US" sz="3800" dirty="0"/>
              <a:t>– II need to be updated to include electric buses </a:t>
            </a:r>
            <a:r>
              <a:rPr lang="en-US" sz="3800" dirty="0" smtClean="0"/>
              <a:t>and Policy encouragement needs to be widened on the supplier side-OEM ,Energy supplier, Energy service provider, Bus operators </a:t>
            </a:r>
            <a:r>
              <a:rPr lang="en-US" sz="3800" dirty="0" err="1" smtClean="0"/>
              <a:t>etc</a:t>
            </a:r>
            <a:r>
              <a:rPr lang="en-US" sz="3800" dirty="0" smtClean="0"/>
              <a:t> and Local manufacturing base needs to be widened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30/10/2019                      @ H K Gupta CGM HRTC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4E63D-DF62-4A26-9734-A762EFF3ABE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EV is the need of hour, to avoid further degradation to our environment.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EVs are highly energy efficient , reliable ,practical with low operating /maintenance costs and </a:t>
            </a:r>
            <a:r>
              <a:rPr lang="en-US" sz="3600" dirty="0"/>
              <a:t>thus these new energy vehicles are need of the hour</a:t>
            </a:r>
            <a:r>
              <a:rPr lang="en-US" sz="3600" dirty="0" smtClean="0"/>
              <a:t>.</a:t>
            </a:r>
          </a:p>
          <a:p>
            <a:pPr marL="0" indent="0" algn="just" defTabSz="752924">
              <a:lnSpc>
                <a:spcPct val="150000"/>
              </a:lnSpc>
              <a:buNone/>
              <a:defRPr/>
            </a:pPr>
            <a:r>
              <a:rPr lang="en-IN" sz="1375" dirty="0" smtClean="0">
                <a:latin typeface="Raleway" panose="020B0503030101060003" pitchFamily="34" charset="0"/>
              </a:rPr>
              <a:t>       </a:t>
            </a:r>
            <a:r>
              <a:rPr lang="en-IN" sz="2400" dirty="0" smtClean="0">
                <a:solidFill>
                  <a:srgbClr val="0070C0"/>
                </a:solidFill>
                <a:latin typeface="Raleway" panose="020B0503030101060003" pitchFamily="34" charset="0"/>
              </a:rPr>
              <a:t>Policy </a:t>
            </a:r>
            <a:r>
              <a:rPr lang="en-IN" sz="2400" dirty="0">
                <a:solidFill>
                  <a:srgbClr val="0070C0"/>
                </a:solidFill>
                <a:latin typeface="Raleway" panose="020B0503030101060003" pitchFamily="34" charset="0"/>
              </a:rPr>
              <a:t>Framework </a:t>
            </a:r>
            <a:r>
              <a:rPr lang="en-IN" sz="2400" dirty="0" smtClean="0">
                <a:solidFill>
                  <a:srgbClr val="0070C0"/>
                </a:solidFill>
                <a:latin typeface="Raleway" panose="020B0503030101060003" pitchFamily="34" charset="0"/>
              </a:rPr>
              <a:t>needs further firming </a:t>
            </a:r>
            <a:r>
              <a:rPr lang="en-IN" sz="2400" dirty="0">
                <a:solidFill>
                  <a:srgbClr val="0070C0"/>
                </a:solidFill>
                <a:latin typeface="Raleway" panose="020B0503030101060003" pitchFamily="34" charset="0"/>
              </a:rPr>
              <a:t>up </a:t>
            </a:r>
          </a:p>
          <a:p>
            <a:pPr marL="721393" lvl="1" indent="-321413" algn="just" defTabSz="752924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375" dirty="0">
                <a:latin typeface="Raleway" panose="020B0503030101060003" pitchFamily="34" charset="0"/>
              </a:rPr>
              <a:t>Faster Adoption and Manufacturing of Electric Vehicles (FAME) India, Phase I and II - </a:t>
            </a:r>
            <a:r>
              <a:rPr lang="en-US" sz="1375" b="1" dirty="0">
                <a:latin typeface="Raleway" panose="020B0503030101060003" pitchFamily="34" charset="0"/>
              </a:rPr>
              <a:t>for market development and manufacturing eco-system</a:t>
            </a:r>
            <a:r>
              <a:rPr lang="en-US" sz="1375" b="1" dirty="0" smtClean="0">
                <a:latin typeface="Raleway" panose="020B0503030101060003" pitchFamily="34" charset="0"/>
              </a:rPr>
              <a:t>. More incentive needs to be given to larger passenger carrying capacity with least energy consumption.</a:t>
            </a:r>
            <a:endParaRPr lang="en-US" sz="1375" b="1" dirty="0">
              <a:latin typeface="Raleway" panose="020B0503030101060003" pitchFamily="34" charset="0"/>
            </a:endParaRPr>
          </a:p>
          <a:p>
            <a:pPr marL="721393" lvl="1" indent="-321413" algn="just" defTabSz="752924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375" dirty="0">
                <a:latin typeface="Raleway" panose="020B0503030101060003" pitchFamily="34" charset="0"/>
              </a:rPr>
              <a:t>Fiscal Incentives for EVs (GST, Concessions, Registration charge waiver </a:t>
            </a:r>
            <a:r>
              <a:rPr lang="en-US" sz="1375" dirty="0" err="1">
                <a:latin typeface="Raleway" panose="020B0503030101060003" pitchFamily="34" charset="0"/>
              </a:rPr>
              <a:t>etc</a:t>
            </a:r>
            <a:r>
              <a:rPr lang="en-US" sz="1375" dirty="0" smtClean="0">
                <a:latin typeface="Raleway" panose="020B0503030101060003" pitchFamily="34" charset="0"/>
              </a:rPr>
              <a:t>) needs further strengthening </a:t>
            </a:r>
            <a:endParaRPr lang="en-US" sz="1375" dirty="0">
              <a:latin typeface="Raleway" panose="020B0503030101060003" pitchFamily="34" charset="0"/>
            </a:endParaRPr>
          </a:p>
          <a:p>
            <a:pPr marL="721393" lvl="1" indent="-321413" defTabSz="752924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375" dirty="0">
                <a:latin typeface="Raleway" panose="020B0503030101060003" pitchFamily="34" charset="0"/>
              </a:rPr>
              <a:t>State Level Electric Vehicle (EV) policies</a:t>
            </a:r>
          </a:p>
          <a:p>
            <a:pPr marL="721393" lvl="1" indent="-321413" defTabSz="752924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375" dirty="0">
                <a:latin typeface="Raleway" panose="020B0503030101060003" pitchFamily="34" charset="0"/>
              </a:rPr>
              <a:t>ERC – Concessional </a:t>
            </a:r>
            <a:r>
              <a:rPr lang="en-US" sz="1375" dirty="0" smtClean="0">
                <a:latin typeface="Raleway" panose="020B0503030101060003" pitchFamily="34" charset="0"/>
              </a:rPr>
              <a:t>Tariffs etc.</a:t>
            </a:r>
            <a:endParaRPr lang="en-US" sz="1375" dirty="0">
              <a:latin typeface="Raleway" panose="020B0503030101060003" pitchFamily="34" charset="0"/>
            </a:endParaRPr>
          </a:p>
          <a:p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30/10/2019                     @ H K Gupta CGM HRTC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4E63D-DF62-4A26-9734-A762EFF3ABE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500" y="2144661"/>
            <a:ext cx="8382000" cy="522339"/>
          </a:xfrm>
          <a:prstGeom prst="rect">
            <a:avLst/>
          </a:prstGeom>
        </p:spPr>
        <p:txBody>
          <a:bodyPr lIns="57140" tIns="28570" rIns="57140" bIns="28570"/>
          <a:lstStyle/>
          <a:p>
            <a:pPr algn="ctr" defTabSz="752924">
              <a:spcBef>
                <a:spcPct val="0"/>
              </a:spcBef>
              <a:defRPr/>
            </a:pPr>
            <a:endParaRPr lang="en-US" sz="3625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0500" y="1049791"/>
            <a:ext cx="8763000" cy="4188959"/>
          </a:xfrm>
          <a:prstGeom prst="rect">
            <a:avLst/>
          </a:prstGeom>
        </p:spPr>
        <p:txBody>
          <a:bodyPr lIns="57140" tIns="28570" rIns="57140" bIns="28570">
            <a:noAutofit/>
          </a:bodyPr>
          <a:lstStyle/>
          <a:p>
            <a:pPr marL="321413" indent="-321413" algn="just" defTabSz="752924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IN" sz="1750" dirty="0">
                <a:latin typeface="Raleway" panose="020B0503030101060003" pitchFamily="34" charset="0"/>
              </a:rPr>
              <a:t>Key difference between  E Buses and ICE Buses is higher </a:t>
            </a:r>
            <a:r>
              <a:rPr lang="en-IN" sz="1750" dirty="0" err="1">
                <a:latin typeface="Raleway" panose="020B0503030101060003" pitchFamily="34" charset="0"/>
              </a:rPr>
              <a:t>capex</a:t>
            </a:r>
            <a:r>
              <a:rPr lang="en-IN" sz="1750" dirty="0">
                <a:latin typeface="Raleway" panose="020B0503030101060003" pitchFamily="34" charset="0"/>
              </a:rPr>
              <a:t> need for E </a:t>
            </a:r>
            <a:r>
              <a:rPr lang="en-IN" sz="1750" dirty="0" smtClean="0">
                <a:latin typeface="Raleway" panose="020B0503030101060003" pitchFamily="34" charset="0"/>
              </a:rPr>
              <a:t>Buses and these prices needs to be debated component wise to get the optimum price of EV and its eco system.</a:t>
            </a:r>
            <a:endParaRPr lang="en-IN" sz="1750" dirty="0">
              <a:latin typeface="Raleway" panose="020B0503030101060003" pitchFamily="34" charset="0"/>
            </a:endParaRPr>
          </a:p>
          <a:p>
            <a:pPr marL="321413" indent="-321413" algn="just" defTabSz="752924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IN" sz="1750" dirty="0" smtClean="0">
                <a:latin typeface="Raleway" panose="020B0503030101060003" pitchFamily="34" charset="0"/>
              </a:rPr>
              <a:t>STUs/Operators </a:t>
            </a:r>
            <a:r>
              <a:rPr lang="en-IN" sz="1750" dirty="0">
                <a:latin typeface="Raleway" panose="020B0503030101060003" pitchFamily="34" charset="0"/>
              </a:rPr>
              <a:t>need to be financially strengthened to create capacity to purchase buses through borrowing on their own strengths, rather than depending on ad hoc subsidies</a:t>
            </a:r>
          </a:p>
          <a:p>
            <a:pPr marL="321413" indent="-321413" algn="just" defTabSz="752924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IN" sz="1750" dirty="0">
                <a:latin typeface="Raleway" panose="020B0503030101060003" pitchFamily="34" charset="0"/>
              </a:rPr>
              <a:t>The need is financing of Public </a:t>
            </a:r>
            <a:r>
              <a:rPr lang="en-IN" sz="1750" dirty="0" smtClean="0">
                <a:latin typeface="Raleway" panose="020B0503030101060003" pitchFamily="34" charset="0"/>
              </a:rPr>
              <a:t>Transport system , </a:t>
            </a:r>
            <a:r>
              <a:rPr lang="en-IN" sz="1750" dirty="0">
                <a:latin typeface="Raleway" panose="020B0503030101060003" pitchFamily="34" charset="0"/>
              </a:rPr>
              <a:t>not Electric Vehicles. </a:t>
            </a:r>
          </a:p>
          <a:p>
            <a:pPr marL="721393" lvl="1" indent="-321413" algn="just" defTabSz="752924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IN" sz="1750" dirty="0">
              <a:latin typeface="Raleway" panose="020B0503030101060003" pitchFamily="34" charset="0"/>
            </a:endParaRPr>
          </a:p>
          <a:p>
            <a:pPr algn="just" defTabSz="752924">
              <a:lnSpc>
                <a:spcPct val="150000"/>
              </a:lnSpc>
              <a:spcBef>
                <a:spcPct val="20000"/>
              </a:spcBef>
              <a:defRPr/>
            </a:pPr>
            <a:endParaRPr lang="en-IN" sz="1750" dirty="0">
              <a:latin typeface="Raleway" panose="020B05030301010600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428625"/>
            <a:ext cx="6905625" cy="502023"/>
            <a:chOff x="0" y="213360"/>
            <a:chExt cx="15544800" cy="853440"/>
          </a:xfrm>
        </p:grpSpPr>
        <p:sp>
          <p:nvSpPr>
            <p:cNvPr id="5" name="Rectangle 4"/>
            <p:cNvSpPr/>
            <p:nvPr/>
          </p:nvSpPr>
          <p:spPr>
            <a:xfrm>
              <a:off x="0" y="213360"/>
              <a:ext cx="15544800" cy="85344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63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2288" y="292293"/>
              <a:ext cx="13630912" cy="74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52924">
                <a:spcBef>
                  <a:spcPct val="0"/>
                </a:spcBef>
                <a:defRPr/>
              </a:pPr>
              <a:r>
                <a:rPr lang="en-US" sz="2250" b="1" dirty="0" smtClean="0">
                  <a:latin typeface="Arial Narrow" pitchFamily="34" charset="0"/>
                </a:rPr>
                <a:t>WAY FORWARD</a:t>
              </a:r>
              <a:endParaRPr lang="en-US" sz="2250" b="1" dirty="0">
                <a:latin typeface="Arial Narrow" pitchFamily="34" charset="0"/>
              </a:endParaRPr>
            </a:p>
          </p:txBody>
        </p:sp>
      </p:grpSp>
      <p:sp>
        <p:nvSpPr>
          <p:cNvPr id="7" name="AutoShape 4" descr="Image result for electric vehicle policy"/>
          <p:cNvSpPr>
            <a:spLocks noChangeAspect="1" noChangeArrowheads="1"/>
          </p:cNvSpPr>
          <p:nvPr/>
        </p:nvSpPr>
        <p:spPr bwMode="auto">
          <a:xfrm>
            <a:off x="97234" y="338336"/>
            <a:ext cx="190500" cy="1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8" name="TextBox 7"/>
          <p:cNvSpPr txBox="1"/>
          <p:nvPr/>
        </p:nvSpPr>
        <p:spPr>
          <a:xfrm>
            <a:off x="3857625" y="5834063"/>
            <a:ext cx="5000625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 b="1" dirty="0">
                <a:solidFill>
                  <a:schemeClr val="bg1"/>
                </a:solidFill>
              </a:rPr>
              <a:t>Karnataka Electric Vehicles &amp; Electric Storage Policy 2017</a:t>
            </a:r>
            <a:endParaRPr lang="en-US" sz="1125" dirty="0">
              <a:solidFill>
                <a:schemeClr val="bg1"/>
              </a:solidFill>
            </a:endParaRP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r>
              <a:rPr lang="pt-BR" dirty="0" smtClean="0"/>
              <a:t>30/10/2019                      @ H K Gupta CGM HRTC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Himachal Road Transport Corporation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762000"/>
            <a:ext cx="8610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300" algn="l"/>
              </a:tabLst>
            </a:pPr>
            <a:endParaRPr lang="en-US" sz="2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300" algn="l"/>
              </a:tabLst>
            </a:pPr>
            <a:endParaRPr kumimoji="0" lang="en-US" sz="27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30/10/2019                     @ H K Gupta CGM HRTC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4E63D-DF62-4A26-9734-A762EFF3ABE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762000"/>
            <a:ext cx="815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rgbClr val="0F6FC6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rgbClr val="0F6FC6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rgbClr val="0F6FC6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rgbClr val="0F6FC6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rgbClr val="0F6FC6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rgbClr val="0F6FC6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rgbClr val="0F6FC6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rgbClr val="0F6FC6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rgbClr val="0F6FC6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228600" y="533400"/>
            <a:ext cx="86868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F6FC6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Commercial Operation of Electric Buses in Himachal Pradesh started in 2017with branding as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F6FC6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“Him </a:t>
            </a:r>
            <a:r>
              <a:rPr lang="en-US" sz="2000" dirty="0" err="1" smtClean="0">
                <a:solidFill>
                  <a:srgbClr val="0F6FC6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Tarang</a:t>
            </a:r>
            <a:r>
              <a:rPr lang="en-US" sz="2000" dirty="0" smtClean="0">
                <a:solidFill>
                  <a:srgbClr val="0F6FC6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” and these 25 e buses are operating in </a:t>
            </a:r>
            <a:r>
              <a:rPr lang="en-US" sz="2000" dirty="0" err="1" smtClean="0">
                <a:solidFill>
                  <a:srgbClr val="0F6FC6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Kullu</a:t>
            </a:r>
            <a:r>
              <a:rPr lang="en-US" sz="2000" dirty="0" smtClean="0">
                <a:solidFill>
                  <a:srgbClr val="0F6FC6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F6FC6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Manali</a:t>
            </a:r>
            <a:r>
              <a:rPr lang="en-US" sz="2800" dirty="0" smtClean="0">
                <a:solidFill>
                  <a:srgbClr val="0F6FC6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3491" name="Picture 3" descr="G:\photographs Electric buses\DSC_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5257800" cy="4724400"/>
          </a:xfrm>
          <a:prstGeom prst="rect">
            <a:avLst/>
          </a:prstGeom>
          <a:noFill/>
        </p:spPr>
      </p:pic>
      <p:pic>
        <p:nvPicPr>
          <p:cNvPr id="13" name="Picture 12" descr="A bus that is driving down the road&#10;&#10;Description generated with very high confidence">
            <a:extLst>
              <a:ext uri="{FF2B5EF4-FFF2-40B4-BE49-F238E27FC236}">
                <a16:creationId xmlns:a16="http://schemas.microsoft.com/office/drawing/2014/main" xmlns="" id="{7857DD8A-7B3A-4B97-A82C-490240727D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5" b="4695"/>
          <a:stretch/>
        </p:blipFill>
        <p:spPr>
          <a:xfrm>
            <a:off x="5562600" y="1752600"/>
            <a:ext cx="33528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For improving End to end connectivity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1148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900" b="1" dirty="0" smtClean="0"/>
          </a:p>
          <a:p>
            <a:r>
              <a:rPr lang="en-US" sz="1900" dirty="0" smtClean="0"/>
              <a:t>		These 50 electric taxis (7 +D) are being plied successfully in  important tourist destination i.e. </a:t>
            </a:r>
            <a:r>
              <a:rPr lang="en-US" sz="1900" dirty="0" err="1" smtClean="0"/>
              <a:t>Shimla,Chamba</a:t>
            </a:r>
            <a:r>
              <a:rPr lang="en-US" sz="1900" dirty="0" smtClean="0"/>
              <a:t>, </a:t>
            </a:r>
            <a:r>
              <a:rPr lang="en-US" sz="1900" dirty="0" err="1" smtClean="0"/>
              <a:t>Nahan</a:t>
            </a:r>
            <a:r>
              <a:rPr lang="en-US" sz="1900" dirty="0" smtClean="0"/>
              <a:t>, Dharamshala, Palampur , </a:t>
            </a:r>
            <a:r>
              <a:rPr lang="en-US" sz="1900" dirty="0" err="1" smtClean="0"/>
              <a:t>Nagrota</a:t>
            </a:r>
            <a:r>
              <a:rPr lang="en-US" sz="1900" dirty="0" smtClean="0"/>
              <a:t>, </a:t>
            </a:r>
            <a:r>
              <a:rPr lang="en-US" sz="1900" dirty="0" err="1" smtClean="0"/>
              <a:t>Kullu</a:t>
            </a:r>
            <a:r>
              <a:rPr lang="en-US" sz="1900" dirty="0" smtClean="0"/>
              <a:t>, </a:t>
            </a:r>
            <a:r>
              <a:rPr lang="en-US" sz="1900" dirty="0" err="1" smtClean="0"/>
              <a:t>Sundernagar</a:t>
            </a:r>
            <a:r>
              <a:rPr lang="en-US" sz="1900" dirty="0" smtClean="0"/>
              <a:t>, </a:t>
            </a:r>
            <a:r>
              <a:rPr lang="en-US" sz="1900" dirty="0" err="1" smtClean="0"/>
              <a:t>Bilaspur</a:t>
            </a:r>
            <a:r>
              <a:rPr lang="en-US" sz="1900" dirty="0" smtClean="0"/>
              <a:t>, Hamirpur, </a:t>
            </a:r>
            <a:r>
              <a:rPr lang="en-US" sz="1900" dirty="0" err="1" smtClean="0"/>
              <a:t>Una</a:t>
            </a:r>
            <a:r>
              <a:rPr lang="en-US" sz="1900" dirty="0" smtClean="0"/>
              <a:t> ,</a:t>
            </a:r>
            <a:r>
              <a:rPr lang="en-US" sz="1900" dirty="0" err="1" smtClean="0"/>
              <a:t>Solan</a:t>
            </a:r>
            <a:r>
              <a:rPr lang="en-US" sz="1900" dirty="0" smtClean="0"/>
              <a:t>, Rampur and </a:t>
            </a:r>
            <a:r>
              <a:rPr lang="en-US" sz="1900" dirty="0" err="1" smtClean="0"/>
              <a:t>Keylong</a:t>
            </a:r>
            <a:r>
              <a:rPr lang="en-US" sz="1900" dirty="0" smtClean="0"/>
              <a:t> towns. These taxis are noiseless and pollution free.  These taxis are providing best transport facilities to the passengers in the state. Each Electric taxi is covering approximately 60-70 Kms per day .</a:t>
            </a:r>
            <a:endParaRPr lang="en-US" sz="1900" b="1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30/10/2019                    @ H K Gupta CGM HRTC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4E63D-DF62-4A26-9734-A762EFF3ABE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 descr="D:\CGM\Electrical buses\E_taxi\IMG-20180329-WA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219200"/>
            <a:ext cx="41148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2020</TotalTime>
  <Words>735</Words>
  <Application>Microsoft Office PowerPoint</Application>
  <PresentationFormat>On-screen Show (4:3)</PresentationFormat>
  <Paragraphs>109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Constantia</vt:lpstr>
      <vt:lpstr>Raleway</vt:lpstr>
      <vt:lpstr>Wingdings 2</vt:lpstr>
      <vt:lpstr>Flow</vt:lpstr>
      <vt:lpstr>Business Model &amp; Financing    E- Bus Mobility</vt:lpstr>
      <vt:lpstr>PowerPoint Presentation</vt:lpstr>
      <vt:lpstr>PowerPoint Presentation</vt:lpstr>
      <vt:lpstr>PowerPoint Presentation</vt:lpstr>
      <vt:lpstr>Less understanding of EV Technology</vt:lpstr>
      <vt:lpstr>EV is the need of hour, to avoid further degradation to our environment.</vt:lpstr>
      <vt:lpstr>PowerPoint Presentation</vt:lpstr>
      <vt:lpstr>PowerPoint Presentation</vt:lpstr>
      <vt:lpstr>For improving End to end connectivity</vt:lpstr>
      <vt:lpstr>50 electric buses are operating in and around Shimla since March 2019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MILESTONE COVERED TO FINALISE TECHNICAL SPECIFICATIONS FOR THE ELECTRIC BUSES</dc:title>
  <dc:creator>acer</dc:creator>
  <cp:lastModifiedBy>hp</cp:lastModifiedBy>
  <cp:revision>206</cp:revision>
  <dcterms:created xsi:type="dcterms:W3CDTF">2017-04-21T04:55:34Z</dcterms:created>
  <dcterms:modified xsi:type="dcterms:W3CDTF">2019-10-30T02:12:07Z</dcterms:modified>
</cp:coreProperties>
</file>